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0A3F00-201A-4A78-9856-62016DEB85CF}" type="datetimeFigureOut">
              <a:rPr lang="hr-HR" smtClean="0"/>
              <a:t>11.3.2012.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4AF78D-57EE-4ECC-994D-1B8A3848C50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Osobno_ime" TargetMode="External"/><Relationship Id="rId2" Type="http://schemas.openxmlformats.org/officeDocument/2006/relationships/hyperlink" Target="http://hr.wikipedia.org/wiki/Lingvist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Nadimak" TargetMode="External"/><Relationship Id="rId5" Type="http://schemas.openxmlformats.org/officeDocument/2006/relationships/hyperlink" Target="http://hr.wikipedia.org/wiki/Prezime" TargetMode="External"/><Relationship Id="rId4" Type="http://schemas.openxmlformats.org/officeDocument/2006/relationships/hyperlink" Target="http://hr.wikipedia.org/wiki/Im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r.wikipedia.org/wiki/Biblija" TargetMode="External"/><Relationship Id="rId2" Type="http://schemas.openxmlformats.org/officeDocument/2006/relationships/hyperlink" Target="http://hr.wikipedia.org/wiki/Prevedeni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Turs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dirty="0" smtClean="0"/>
              <a:t>Imena</a:t>
            </a:r>
            <a:r>
              <a:rPr lang="hr-HR" sz="6000" dirty="0" smtClean="0"/>
              <a:t> luda nalaze se svuda</a:t>
            </a:r>
            <a:endParaRPr lang="hr-HR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ONOMASTIKA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b="1" dirty="0" smtClean="0"/>
              <a:t>Onomastika</a:t>
            </a:r>
            <a:r>
              <a:rPr lang="hr-HR" sz="3200" dirty="0" smtClean="0"/>
              <a:t> </a:t>
            </a:r>
            <a:r>
              <a:rPr lang="hr-HR" sz="3200" dirty="0" smtClean="0"/>
              <a:t>(</a:t>
            </a:r>
            <a:r>
              <a:rPr lang="hr-HR" sz="3200" dirty="0" smtClean="0"/>
              <a:t>imenoslovlje posebna </a:t>
            </a:r>
            <a:r>
              <a:rPr lang="hr-HR" sz="3200" dirty="0" smtClean="0"/>
              <a:t>je grana </a:t>
            </a:r>
            <a:r>
              <a:rPr lang="hr-HR" sz="3200" dirty="0" smtClean="0">
                <a:hlinkClick r:id="rId2" tooltip="Lingvistika"/>
              </a:rPr>
              <a:t>lingvistike</a:t>
            </a:r>
            <a:r>
              <a:rPr lang="hr-HR" sz="3200" dirty="0" smtClean="0"/>
              <a:t> (znanosti o jeziku) </a:t>
            </a:r>
            <a:r>
              <a:rPr lang="hr-HR" sz="3200" dirty="0" smtClean="0"/>
              <a:t>koja se bavi proučavanjem </a:t>
            </a:r>
            <a:r>
              <a:rPr lang="hr-HR" sz="3200" dirty="0" smtClean="0">
                <a:hlinkClick r:id="rId3" tooltip="Osobno ime"/>
              </a:rPr>
              <a:t>osobnih imena</a:t>
            </a:r>
            <a:r>
              <a:rPr lang="hr-HR" sz="3200" dirty="0" smtClean="0"/>
              <a:t> </a:t>
            </a:r>
            <a:r>
              <a:rPr lang="hr-HR" sz="3200" dirty="0" smtClean="0"/>
              <a:t>(</a:t>
            </a:r>
            <a:r>
              <a:rPr lang="hr-HR" sz="3200" dirty="0" smtClean="0">
                <a:hlinkClick r:id="rId4" tooltip="Ime"/>
              </a:rPr>
              <a:t>imena</a:t>
            </a:r>
            <a:r>
              <a:rPr lang="hr-HR" sz="3200" dirty="0" smtClean="0"/>
              <a:t> i </a:t>
            </a:r>
            <a:r>
              <a:rPr lang="hr-HR" sz="3200" dirty="0" smtClean="0">
                <a:hlinkClick r:id="rId5" tooltip="Prezime"/>
              </a:rPr>
              <a:t>prezimena</a:t>
            </a:r>
            <a:r>
              <a:rPr lang="hr-HR" sz="3200" dirty="0" smtClean="0"/>
              <a:t>) i </a:t>
            </a:r>
            <a:r>
              <a:rPr lang="hr-HR" sz="3200" dirty="0" smtClean="0">
                <a:hlinkClick r:id="rId6" tooltip="Nadimak"/>
              </a:rPr>
              <a:t>nadimaka</a:t>
            </a:r>
            <a:endParaRPr lang="hr-H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Porijeklo hrvatskih imena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slavenski sloj</a:t>
            </a:r>
            <a:endParaRPr lang="hr-HR" dirty="0" smtClean="0"/>
          </a:p>
          <a:p>
            <a:r>
              <a:rPr lang="hr-HR" dirty="0" smtClean="0"/>
              <a:t>Imena koja su prisutna i u drugim slavenskim jezicima:</a:t>
            </a:r>
            <a:br>
              <a:rPr lang="hr-HR" dirty="0" smtClean="0"/>
            </a:br>
            <a:r>
              <a:rPr lang="hr-HR" i="1" dirty="0" smtClean="0"/>
              <a:t>Vesna, Vesela, Zdeslav...</a:t>
            </a:r>
            <a:endParaRPr lang="hr-HR" dirty="0" smtClean="0"/>
          </a:p>
          <a:p>
            <a:r>
              <a:rPr lang="hr-HR" b="1" dirty="0" smtClean="0"/>
              <a:t>sloj narodnih imena</a:t>
            </a:r>
            <a:endParaRPr lang="hr-HR" dirty="0" smtClean="0"/>
          </a:p>
          <a:p>
            <a:r>
              <a:rPr lang="hr-HR" dirty="0" smtClean="0"/>
              <a:t>Imena koja su izvorno hrvatska ili su pak </a:t>
            </a:r>
            <a:r>
              <a:rPr lang="hr-HR" dirty="0" smtClean="0">
                <a:hlinkClick r:id="rId2" tooltip="Prevedenice"/>
              </a:rPr>
              <a:t>prevedenice</a:t>
            </a:r>
            <a:r>
              <a:rPr lang="hr-HR" dirty="0" smtClean="0"/>
              <a:t>:</a:t>
            </a:r>
            <a:br>
              <a:rPr lang="hr-HR" dirty="0" smtClean="0"/>
            </a:br>
            <a:r>
              <a:rPr lang="hr-HR" i="1" dirty="0" smtClean="0"/>
              <a:t>Hrvoje, Borna, Domagoj, Vjera...</a:t>
            </a:r>
            <a:endParaRPr lang="hr-HR" dirty="0" smtClean="0"/>
          </a:p>
          <a:p>
            <a:r>
              <a:rPr lang="hr-HR" b="1" dirty="0" smtClean="0"/>
              <a:t>kršćanski sloj</a:t>
            </a:r>
            <a:endParaRPr lang="hr-HR" dirty="0" smtClean="0"/>
          </a:p>
          <a:p>
            <a:r>
              <a:rPr lang="hr-HR" dirty="0" smtClean="0"/>
              <a:t>Imena kršćanskih svetaca i blaženika te </a:t>
            </a:r>
            <a:r>
              <a:rPr lang="hr-HR" dirty="0" smtClean="0">
                <a:hlinkClick r:id="rId3" tooltip="Biblija"/>
              </a:rPr>
              <a:t>biblijskih</a:t>
            </a:r>
            <a:r>
              <a:rPr lang="hr-HR" dirty="0" smtClean="0"/>
              <a:t> osoba:</a:t>
            </a:r>
            <a:br>
              <a:rPr lang="hr-HR" dirty="0" smtClean="0"/>
            </a:br>
            <a:r>
              <a:rPr lang="hr-HR" i="1" dirty="0" smtClean="0"/>
              <a:t>Marija, Ana, Eva, Josip, Petar, Ivan...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Porijeklo hrvatskih imena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b="1" dirty="0" smtClean="0"/>
              <a:t>islamski sloj</a:t>
            </a:r>
            <a:endParaRPr lang="vi-VN" dirty="0" smtClean="0"/>
          </a:p>
          <a:p>
            <a:r>
              <a:rPr lang="vi-VN" dirty="0" smtClean="0"/>
              <a:t>Imena koja su se proširila zbog </a:t>
            </a:r>
            <a:r>
              <a:rPr lang="vi-VN" dirty="0" smtClean="0">
                <a:hlinkClick r:id="rId2" tooltip="Turska"/>
              </a:rPr>
              <a:t>turskih</a:t>
            </a:r>
            <a:r>
              <a:rPr lang="vi-VN" dirty="0" smtClean="0"/>
              <a:t> osvajanja:</a:t>
            </a:r>
            <a:br>
              <a:rPr lang="vi-VN" dirty="0" smtClean="0"/>
            </a:br>
            <a:r>
              <a:rPr lang="vi-VN" i="1" dirty="0" smtClean="0"/>
              <a:t>Osman, Fatima, Hasan...</a:t>
            </a:r>
            <a:endParaRPr lang="vi-VN" dirty="0" smtClean="0"/>
          </a:p>
          <a:p>
            <a:r>
              <a:rPr lang="vi-VN" b="1" dirty="0" smtClean="0"/>
              <a:t>sloj posuđenih imena</a:t>
            </a:r>
            <a:endParaRPr lang="vi-VN" dirty="0" smtClean="0"/>
          </a:p>
          <a:p>
            <a:r>
              <a:rPr lang="vi-VN" dirty="0" smtClean="0"/>
              <a:t>Imena koja su se proširila zbog doticaja s drugim kulturama:</a:t>
            </a:r>
            <a:br>
              <a:rPr lang="vi-VN" dirty="0" smtClean="0"/>
            </a:br>
            <a:r>
              <a:rPr lang="vi-VN" i="1" dirty="0" smtClean="0"/>
              <a:t>Karlo, Nataša, Vanja...</a:t>
            </a:r>
            <a:endParaRPr lang="vi-VN" dirty="0" smtClean="0"/>
          </a:p>
          <a:p>
            <a:r>
              <a:rPr lang="vi-VN" b="1" dirty="0" smtClean="0"/>
              <a:t>sloj pomodnih imena</a:t>
            </a:r>
            <a:endParaRPr lang="vi-VN" dirty="0" smtClean="0"/>
          </a:p>
          <a:p>
            <a:r>
              <a:rPr lang="vi-VN" dirty="0" smtClean="0"/>
              <a:t>Imena koja su rezultat društvenih događanja, ideologija i popularnih ljudi:</a:t>
            </a:r>
            <a:br>
              <a:rPr lang="vi-VN" dirty="0" smtClean="0"/>
            </a:br>
            <a:r>
              <a:rPr lang="vi-VN" i="1" dirty="0" smtClean="0"/>
              <a:t>Jugoslav, Indira, Elvis, Ines, Nives, Dolores...</a:t>
            </a:r>
            <a:endParaRPr lang="vi-VN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prezimena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pojavila su se između 12. i 13. stoljeća</a:t>
            </a:r>
          </a:p>
          <a:p>
            <a:r>
              <a:rPr lang="hr-HR" dirty="0" smtClean="0"/>
              <a:t>nastala su od:</a:t>
            </a:r>
          </a:p>
          <a:p>
            <a:r>
              <a:rPr lang="hr-HR" dirty="0" smtClean="0"/>
              <a:t>imena oca ili majke (Anić, Ivić)</a:t>
            </a:r>
          </a:p>
          <a:p>
            <a:r>
              <a:rPr lang="hr-HR" dirty="0" smtClean="0"/>
              <a:t>zanimanja (Klobučar, Tkalčić, Lončar)</a:t>
            </a:r>
          </a:p>
          <a:p>
            <a:r>
              <a:rPr lang="hr-HR" dirty="0" smtClean="0"/>
              <a:t>nadimci (Debeljak, Crnić)</a:t>
            </a:r>
          </a:p>
          <a:p>
            <a:r>
              <a:rPr lang="hr-HR" dirty="0" smtClean="0"/>
              <a:t>mjesto stanovanja (Zagorec, Horvat, Posavec)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najčešća ženska imena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01. </a:t>
            </a:r>
            <a:r>
              <a:rPr lang="hr-HR" dirty="0" smtClean="0"/>
              <a:t>Marija</a:t>
            </a:r>
            <a:br>
              <a:rPr lang="hr-HR" dirty="0" smtClean="0"/>
            </a:br>
            <a:r>
              <a:rPr lang="hr-HR" dirty="0" smtClean="0"/>
              <a:t>02</a:t>
            </a:r>
            <a:r>
              <a:rPr lang="hr-HR" dirty="0" smtClean="0"/>
              <a:t>. Ana</a:t>
            </a:r>
            <a:br>
              <a:rPr lang="hr-HR" dirty="0" smtClean="0"/>
            </a:br>
            <a:r>
              <a:rPr lang="hr-HR" dirty="0" smtClean="0"/>
              <a:t>03. Ivana</a:t>
            </a:r>
            <a:br>
              <a:rPr lang="hr-HR" dirty="0" smtClean="0"/>
            </a:br>
            <a:r>
              <a:rPr lang="hr-HR" dirty="0" smtClean="0"/>
              <a:t>04. Katarina</a:t>
            </a:r>
            <a:br>
              <a:rPr lang="hr-HR" dirty="0" smtClean="0"/>
            </a:br>
            <a:r>
              <a:rPr lang="hr-HR" dirty="0" smtClean="0"/>
              <a:t>05. Dragica</a:t>
            </a:r>
            <a:br>
              <a:rPr lang="hr-HR" dirty="0" smtClean="0"/>
            </a:br>
            <a:r>
              <a:rPr lang="hr-HR" dirty="0" smtClean="0"/>
              <a:t>06. Kata</a:t>
            </a:r>
            <a:br>
              <a:rPr lang="hr-HR" dirty="0" smtClean="0"/>
            </a:br>
            <a:r>
              <a:rPr lang="hr-HR" dirty="0" smtClean="0"/>
              <a:t>07. Mirjana</a:t>
            </a:r>
            <a:br>
              <a:rPr lang="hr-HR" dirty="0" smtClean="0"/>
            </a:br>
            <a:r>
              <a:rPr lang="hr-HR" dirty="0" smtClean="0"/>
              <a:t>08. Ljubica</a:t>
            </a:r>
            <a:br>
              <a:rPr lang="hr-HR" dirty="0" smtClean="0"/>
            </a:br>
            <a:r>
              <a:rPr lang="hr-HR" dirty="0" smtClean="0"/>
              <a:t>09. Nada</a:t>
            </a:r>
            <a:br>
              <a:rPr lang="hr-HR" dirty="0" smtClean="0"/>
            </a:br>
            <a:r>
              <a:rPr lang="hr-HR" dirty="0" smtClean="0"/>
              <a:t>10. Marica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Najčešća muška imena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01. Ivan</a:t>
            </a:r>
            <a:br>
              <a:rPr lang="hr-HR" dirty="0" smtClean="0"/>
            </a:br>
            <a:r>
              <a:rPr lang="hr-HR" dirty="0" smtClean="0"/>
              <a:t>02. Josip</a:t>
            </a:r>
            <a:br>
              <a:rPr lang="hr-HR" dirty="0" smtClean="0"/>
            </a:br>
            <a:r>
              <a:rPr lang="hr-HR" dirty="0" smtClean="0"/>
              <a:t>03. Stjepan</a:t>
            </a:r>
            <a:br>
              <a:rPr lang="hr-HR" dirty="0" smtClean="0"/>
            </a:br>
            <a:r>
              <a:rPr lang="hr-HR" dirty="0" smtClean="0"/>
              <a:t>04. Marko</a:t>
            </a:r>
            <a:br>
              <a:rPr lang="hr-HR" dirty="0" smtClean="0"/>
            </a:br>
            <a:r>
              <a:rPr lang="hr-HR" dirty="0" smtClean="0"/>
              <a:t>05. Tomislav</a:t>
            </a:r>
            <a:br>
              <a:rPr lang="hr-HR" dirty="0" smtClean="0"/>
            </a:br>
            <a:r>
              <a:rPr lang="hr-HR" dirty="0" smtClean="0"/>
              <a:t>06. Željko</a:t>
            </a:r>
            <a:br>
              <a:rPr lang="hr-HR" dirty="0" smtClean="0"/>
            </a:br>
            <a:r>
              <a:rPr lang="hr-HR" dirty="0" smtClean="0"/>
              <a:t>07. Ante</a:t>
            </a:r>
            <a:br>
              <a:rPr lang="hr-HR" dirty="0" smtClean="0"/>
            </a:br>
            <a:r>
              <a:rPr lang="hr-HR" dirty="0" smtClean="0"/>
              <a:t>08. Ivica</a:t>
            </a:r>
            <a:br>
              <a:rPr lang="hr-HR" dirty="0" smtClean="0"/>
            </a:br>
            <a:r>
              <a:rPr lang="hr-HR" dirty="0" smtClean="0"/>
              <a:t>09. Nikola</a:t>
            </a:r>
            <a:br>
              <a:rPr lang="hr-HR" dirty="0" smtClean="0"/>
            </a:br>
            <a:r>
              <a:rPr lang="hr-HR" dirty="0" smtClean="0"/>
              <a:t>10. Mario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najčešća prezimena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   Horvat </a:t>
            </a:r>
            <a:br>
              <a:rPr lang="hr-HR" dirty="0" smtClean="0"/>
            </a:br>
            <a:r>
              <a:rPr lang="hr-HR" dirty="0" smtClean="0"/>
              <a:t>2.   Kovačević </a:t>
            </a:r>
            <a:br>
              <a:rPr lang="hr-HR" dirty="0" smtClean="0"/>
            </a:br>
            <a:r>
              <a:rPr lang="hr-HR" dirty="0" smtClean="0"/>
              <a:t>3.   Babić </a:t>
            </a:r>
            <a:br>
              <a:rPr lang="hr-HR" dirty="0" smtClean="0"/>
            </a:br>
            <a:r>
              <a:rPr lang="hr-HR" dirty="0" smtClean="0"/>
              <a:t>4.   Marić </a:t>
            </a:r>
            <a:br>
              <a:rPr lang="hr-HR" dirty="0" smtClean="0"/>
            </a:br>
            <a:r>
              <a:rPr lang="hr-HR" dirty="0" smtClean="0"/>
              <a:t>5.   Novak </a:t>
            </a:r>
            <a:br>
              <a:rPr lang="hr-HR" dirty="0" smtClean="0"/>
            </a:br>
            <a:r>
              <a:rPr lang="hr-HR" dirty="0" smtClean="0"/>
              <a:t>6.   Jurić </a:t>
            </a:r>
            <a:br>
              <a:rPr lang="hr-HR" dirty="0" smtClean="0"/>
            </a:br>
            <a:r>
              <a:rPr lang="hr-HR" dirty="0" smtClean="0"/>
              <a:t>7.   Kovačić </a:t>
            </a:r>
            <a:br>
              <a:rPr lang="hr-HR" dirty="0" smtClean="0"/>
            </a:br>
            <a:r>
              <a:rPr lang="hr-HR" dirty="0" smtClean="0"/>
              <a:t>8.   Vuković </a:t>
            </a:r>
            <a:br>
              <a:rPr lang="hr-HR" dirty="0" smtClean="0"/>
            </a:br>
            <a:r>
              <a:rPr lang="hr-HR" dirty="0" smtClean="0"/>
              <a:t>9.   Knežević </a:t>
            </a:r>
            <a:br>
              <a:rPr lang="hr-HR" dirty="0" smtClean="0"/>
            </a:br>
            <a:r>
              <a:rPr lang="hr-HR" dirty="0" smtClean="0"/>
              <a:t>10. </a:t>
            </a:r>
            <a:r>
              <a:rPr lang="hr-HR" dirty="0" smtClean="0"/>
              <a:t>Marković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ZNačenje mog imena</a:t>
            </a:r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772816"/>
          <a:ext cx="7200800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1584176"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Kako mi se sviđa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moje ime?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Tko mi ga je</a:t>
                      </a:r>
                      <a:r>
                        <a:rPr lang="hr-HR" baseline="0" dirty="0" smtClean="0">
                          <a:solidFill>
                            <a:schemeClr val="tx1"/>
                          </a:solidFill>
                        </a:rPr>
                        <a:t> dao i zašto?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hr-HR" dirty="0" smtClean="0"/>
                        <a:t>Zove li</a:t>
                      </a:r>
                      <a:r>
                        <a:rPr lang="hr-HR" baseline="0" dirty="0" smtClean="0"/>
                        <a:t> se još netko u obitelji tako?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Koji</a:t>
                      </a:r>
                      <a:r>
                        <a:rPr lang="hr-HR" baseline="0" dirty="0" smtClean="0"/>
                        <a:t> mi je nadimak?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1584176">
                <a:tc>
                  <a:txBody>
                    <a:bodyPr/>
                    <a:lstStyle/>
                    <a:p>
                      <a:r>
                        <a:rPr lang="hr-HR" dirty="0" smtClean="0"/>
                        <a:t>Bih li ga promijenio/la?</a:t>
                      </a:r>
                      <a:r>
                        <a:rPr lang="hr-HR" baseline="0" dirty="0" smtClean="0"/>
                        <a:t> U koje ime? A da sam drugog spola?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Smisli stvari</a:t>
                      </a:r>
                      <a:r>
                        <a:rPr lang="hr-HR" baseline="0" dirty="0" smtClean="0"/>
                        <a:t> koje voliš a koje počinju slovima tvog imena!</a:t>
                      </a:r>
                      <a:endParaRPr lang="hr-H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</TotalTime>
  <Words>187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Imena luda nalaze se svuda</vt:lpstr>
      <vt:lpstr>ONOMASTIKA</vt:lpstr>
      <vt:lpstr>Porijeklo hrvatskih imena</vt:lpstr>
      <vt:lpstr>Porijeklo hrvatskih imena</vt:lpstr>
      <vt:lpstr>prezimena</vt:lpstr>
      <vt:lpstr>najčešća ženska imena u hrvatskoj</vt:lpstr>
      <vt:lpstr>Najčešća muška imena u hrvatskoj</vt:lpstr>
      <vt:lpstr>najčešća prezimena u hrvatskoj</vt:lpstr>
      <vt:lpstr>ZNačenje mog imena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Imena luda nalaze se svuda</dc:title>
  <dc:creator>Jelena</dc:creator>
  <cp:lastModifiedBy>Jelena</cp:lastModifiedBy>
  <cp:revision>7</cp:revision>
  <dcterms:created xsi:type="dcterms:W3CDTF">2012-03-11T18:26:54Z</dcterms:created>
  <dcterms:modified xsi:type="dcterms:W3CDTF">2012-03-11T18:44:46Z</dcterms:modified>
</cp:coreProperties>
</file>