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9FF2A-F49D-4217-AD1E-49AD72974982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A974-2148-4E91-8648-6266E767BD96}" type="slidenum">
              <a:rPr lang="hr-HR" smtClean="0"/>
              <a:t>‹#›</a:t>
            </a:fld>
            <a:endParaRPr lang="hr-HR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wmf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wmf"/><Relationship Id="rId5" Type="http://schemas.microsoft.com/office/2007/relationships/hdphoto" Target="../media/hdphoto2.wdp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56" y="0"/>
            <a:ext cx="7117180" cy="1470025"/>
          </a:xfrm>
        </p:spPr>
        <p:txBody>
          <a:bodyPr/>
          <a:lstStyle/>
          <a:p>
            <a:pPr algn="ctr"/>
            <a:r>
              <a:rPr lang="hr-HR" dirty="0" smtClean="0"/>
              <a:t>Što je to pubertet?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Jelena\AppData\Local\Microsoft\Windows\Temporary Internet Files\Content.IE5\PTXA4LPS\MC9004344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12" y="1628800"/>
            <a:ext cx="3024336" cy="42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369746"/>
            <a:ext cx="6696744" cy="37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Izradila: Jelena Horvat, pedagoginja OŠ Veliki Bukovec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54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hr-HR" dirty="0" smtClean="0"/>
              <a:t>Muški spolni organi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2736"/>
            <a:ext cx="3960440" cy="5620445"/>
          </a:xfrm>
        </p:spPr>
      </p:pic>
    </p:spTree>
    <p:extLst>
      <p:ext uri="{BB962C8B-B14F-4D97-AF65-F5344CB8AC3E}">
        <p14:creationId xmlns:p14="http://schemas.microsoft.com/office/powerpoint/2010/main" val="41530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Prehrana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22295"/>
            <a:ext cx="5976664" cy="518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Prehrana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125112" cy="405143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za rast – jaja, riba, sir, mlijeko</a:t>
            </a:r>
          </a:p>
          <a:p>
            <a:r>
              <a:rPr lang="hr-HR" sz="2400" dirty="0" smtClean="0"/>
              <a:t>za snagu – kruh, krumpir, riža, tijesto, meso</a:t>
            </a:r>
          </a:p>
          <a:p>
            <a:r>
              <a:rPr lang="hr-HR" sz="2400" dirty="0" smtClean="0"/>
              <a:t>za zdravlje – voće, povrće, mlijeko</a:t>
            </a:r>
          </a:p>
          <a:p>
            <a:r>
              <a:rPr lang="hr-HR" sz="2400" dirty="0" smtClean="0"/>
              <a:t>u pubertetu brzo rastemo, pa trebamo puno zdrave hrane</a:t>
            </a:r>
          </a:p>
          <a:p>
            <a:endParaRPr lang="hr-HR" sz="2400" dirty="0"/>
          </a:p>
        </p:txBody>
      </p:sp>
      <p:pic>
        <p:nvPicPr>
          <p:cNvPr id="4099" name="Picture 3" descr="C:\Users\Jelena\AppData\Local\Microsoft\Windows\Temporary Internet Files\Content.IE5\DEMK802V\MP9102210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2820"/>
            <a:ext cx="1810643" cy="19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lena\AppData\Local\Microsoft\Windows\Temporary Internet Files\Content.IE5\PTXA4LPS\MC90043848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27" y="1700808"/>
            <a:ext cx="1651881" cy="14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lena\AppData\Local\Microsoft\Windows\Temporary Internet Files\Content.IE5\DEMK802V\MC90044177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39552" cy="9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elena\AppData\Local\Microsoft\Windows\Temporary Internet Files\Content.IE5\PTXA4LPS\MP90044864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04179"/>
            <a:ext cx="2120367" cy="13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lena\AppData\Local\Microsoft\Windows\Temporary Internet Files\Content.IE5\Z3MJ36KD\MC90044177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55" y="4481164"/>
            <a:ext cx="1108076" cy="11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elena\AppData\Local\Microsoft\Windows\Temporary Internet Files\Content.IE5\74OS5BMX\MP90042437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1" y="5412096"/>
            <a:ext cx="943000" cy="9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Jelena\AppData\Local\Microsoft\Windows\Temporary Internet Files\Content.IE5\PTXA4LPS\MC90008993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01" y="4951273"/>
            <a:ext cx="1894208" cy="14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Jelena\AppData\Local\Microsoft\Windows\Temporary Internet Files\Content.IE5\DEMK802V\MC900441708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87" y="4545108"/>
            <a:ext cx="1108076" cy="11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Jelena\AppData\Local\Microsoft\Windows\Temporary Internet Files\Content.IE5\PTXA4LPS\MC900112296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57" y="5721632"/>
            <a:ext cx="2036391" cy="6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Tjelovježba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65655"/>
          </a:xfrm>
        </p:spPr>
        <p:txBody>
          <a:bodyPr anchor="t">
            <a:normAutofit fontScale="92500" lnSpcReduction="10000"/>
          </a:bodyPr>
          <a:lstStyle/>
          <a:p>
            <a:r>
              <a:rPr lang="hr-HR" sz="2400" dirty="0" smtClean="0"/>
              <a:t>jača mišiće, kostur i srce</a:t>
            </a:r>
          </a:p>
          <a:p>
            <a:r>
              <a:rPr lang="hr-HR" sz="2400" dirty="0" smtClean="0"/>
              <a:t>produbljuje disanje</a:t>
            </a:r>
          </a:p>
          <a:p>
            <a:r>
              <a:rPr lang="hr-HR" sz="2400" dirty="0" smtClean="0"/>
              <a:t>pomaže nam da ostajemo zdravi</a:t>
            </a:r>
          </a:p>
          <a:p>
            <a:r>
              <a:rPr lang="hr-HR" sz="2400" dirty="0" smtClean="0"/>
              <a:t>važan je i dobar san i odmor</a:t>
            </a:r>
            <a:endParaRPr lang="hr-HR" sz="2400" dirty="0"/>
          </a:p>
        </p:txBody>
      </p:sp>
      <p:pic>
        <p:nvPicPr>
          <p:cNvPr id="5122" name="Picture 2" descr="C:\Users\Jelena\AppData\Local\Microsoft\Windows\Temporary Internet Files\Content.IE5\DEMK802V\MC90043245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646344" cy="25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Štetne navike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hr-HR" sz="2400" dirty="0" smtClean="0"/>
              <a:t>svakako </a:t>
            </a:r>
            <a:r>
              <a:rPr lang="hr-HR" sz="2400" dirty="0" smtClean="0">
                <a:solidFill>
                  <a:schemeClr val="bg1"/>
                </a:solidFill>
              </a:rPr>
              <a:t>izbjegavati</a:t>
            </a:r>
            <a:r>
              <a:rPr lang="hr-HR" sz="2400" dirty="0" smtClean="0"/>
              <a:t>!!!</a:t>
            </a:r>
            <a:endParaRPr lang="hr-HR" sz="2400" dirty="0"/>
          </a:p>
        </p:txBody>
      </p:sp>
      <p:pic>
        <p:nvPicPr>
          <p:cNvPr id="6146" name="Picture 2" descr="http://www.ci.huntington-beach.ca.us/Residents/News_Publications/Community_Connection/jan07/cigaret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726670"/>
            <a:ext cx="2592288" cy="314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128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www.n-um.com/files/images/Droga.preview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31740"/>
            <a:ext cx="2885654" cy="28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Održavanje čistoće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koža – javljaju se </a:t>
            </a:r>
            <a:r>
              <a:rPr lang="hr-HR" sz="2800" dirty="0" smtClean="0">
                <a:solidFill>
                  <a:schemeClr val="bg1"/>
                </a:solidFill>
              </a:rPr>
              <a:t>prištići</a:t>
            </a:r>
          </a:p>
          <a:p>
            <a:r>
              <a:rPr lang="hr-HR" sz="2800" dirty="0" smtClean="0"/>
              <a:t>pojačano znojenje – koristiti </a:t>
            </a:r>
            <a:r>
              <a:rPr lang="hr-HR" sz="2800" dirty="0" smtClean="0">
                <a:solidFill>
                  <a:schemeClr val="bg1"/>
                </a:solidFill>
              </a:rPr>
              <a:t>dezodoran</a:t>
            </a:r>
          </a:p>
          <a:p>
            <a:r>
              <a:rPr lang="hr-HR" sz="2800" dirty="0" smtClean="0"/>
              <a:t>često se prati, pogotovo </a:t>
            </a:r>
            <a:r>
              <a:rPr lang="hr-HR" sz="2800" dirty="0" smtClean="0">
                <a:solidFill>
                  <a:schemeClr val="bg1"/>
                </a:solidFill>
              </a:rPr>
              <a:t>spolne organe</a:t>
            </a:r>
          </a:p>
          <a:p>
            <a:r>
              <a:rPr lang="hr-HR" sz="2800" dirty="0" smtClean="0"/>
              <a:t>pranje </a:t>
            </a:r>
            <a:r>
              <a:rPr lang="hr-HR" sz="2800" dirty="0" smtClean="0">
                <a:solidFill>
                  <a:schemeClr val="bg1"/>
                </a:solidFill>
              </a:rPr>
              <a:t>zubi</a:t>
            </a:r>
            <a:r>
              <a:rPr lang="hr-HR" sz="2800" dirty="0" smtClean="0"/>
              <a:t> </a:t>
            </a:r>
            <a:r>
              <a:rPr lang="hr-HR" sz="2800" dirty="0" smtClean="0">
                <a:sym typeface="Wingdings" pitchFamily="2" charset="2"/>
              </a:rPr>
              <a:t> manje slatkiša!</a:t>
            </a:r>
            <a:endParaRPr lang="hr-HR" sz="2800" dirty="0"/>
          </a:p>
        </p:txBody>
      </p:sp>
      <p:pic>
        <p:nvPicPr>
          <p:cNvPr id="1026" name="Picture 2" descr="C:\Users\Jelena\AppData\Local\Microsoft\Windows\Temporary Internet Files\Content.IE5\Z3MJ36KD\MC9002724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8604"/>
            <a:ext cx="2195736" cy="30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Osjećaji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125112" cy="4051437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svađe</a:t>
            </a:r>
            <a:r>
              <a:rPr lang="hr-HR" sz="2400" dirty="0" smtClean="0"/>
              <a:t> s roditeljima – samostalnost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zbunjenost</a:t>
            </a:r>
            <a:r>
              <a:rPr lang="hr-HR" sz="2400" dirty="0" smtClean="0"/>
              <a:t> – tko sam? što želim?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prijatelji</a:t>
            </a:r>
            <a:r>
              <a:rPr lang="hr-HR" sz="2400" dirty="0" smtClean="0"/>
              <a:t> su sve važniji – ne činiti što je protiv naše volje!</a:t>
            </a:r>
          </a:p>
          <a:p>
            <a:r>
              <a:rPr lang="hr-HR" sz="2400" dirty="0" smtClean="0"/>
              <a:t>prve </a:t>
            </a:r>
            <a:r>
              <a:rPr lang="hr-HR" sz="2400" dirty="0" smtClean="0">
                <a:solidFill>
                  <a:schemeClr val="bg1"/>
                </a:solidFill>
              </a:rPr>
              <a:t>ljubavi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neraspoloženost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Jelena\AppData\Local\Microsoft\Windows\Temporary Internet Files\Content.IE5\74OS5BMX\MC9004326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86" y="378904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600" dirty="0" smtClean="0"/>
              <a:t>PITANJA?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37670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I sretno s odrastanjem!</a:t>
            </a:r>
            <a:endParaRPr lang="hr-HR" sz="2800" dirty="0"/>
          </a:p>
        </p:txBody>
      </p:sp>
      <p:pic>
        <p:nvPicPr>
          <p:cNvPr id="8194" name="Picture 2" descr="C:\Users\Jelena\AppData\Local\Microsoft\Windows\Temporary Internet Files\Content.IE5\Z3MJ36KD\MP9004227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076056" cy="33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rastemo</a:t>
            </a:r>
            <a:endParaRPr lang="hr-HR" dirty="0"/>
          </a:p>
        </p:txBody>
      </p:sp>
      <p:pic>
        <p:nvPicPr>
          <p:cNvPr id="2052" name="Picture 4" descr="http://2.bp.blogspot.com/_qVPZUKuXt9E/THaDPawkeiI/AAAAAAAAAKA/fWYq8rcscjw/s1600/life-cycle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4981"/>
            <a:ext cx="7056784" cy="49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125113" cy="924475"/>
          </a:xfrm>
        </p:spPr>
        <p:txBody>
          <a:bodyPr/>
          <a:lstStyle/>
          <a:p>
            <a:r>
              <a:rPr lang="hr-HR" dirty="0" smtClean="0"/>
              <a:t>Što je </a:t>
            </a:r>
            <a:r>
              <a:rPr lang="hr-HR" sz="3600" dirty="0" smtClean="0"/>
              <a:t>pubertet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zovemo ga i </a:t>
            </a:r>
            <a:r>
              <a:rPr lang="hr-HR" sz="2800" dirty="0" smtClean="0">
                <a:solidFill>
                  <a:schemeClr val="bg1"/>
                </a:solidFill>
              </a:rPr>
              <a:t>adolescencija</a:t>
            </a:r>
          </a:p>
          <a:p>
            <a:r>
              <a:rPr lang="hr-HR" sz="2800" dirty="0" smtClean="0"/>
              <a:t>traje </a:t>
            </a:r>
            <a:r>
              <a:rPr lang="hr-HR" sz="2800" dirty="0" smtClean="0">
                <a:solidFill>
                  <a:schemeClr val="bg1"/>
                </a:solidFill>
              </a:rPr>
              <a:t>od 11. do 18. </a:t>
            </a:r>
            <a:r>
              <a:rPr lang="hr-HR" sz="2800" dirty="0" smtClean="0"/>
              <a:t>godine života</a:t>
            </a:r>
          </a:p>
          <a:p>
            <a:r>
              <a:rPr lang="hr-HR" sz="2800" dirty="0" smtClean="0"/>
              <a:t>događaju se brojne </a:t>
            </a:r>
            <a:r>
              <a:rPr lang="hr-HR" sz="2800" dirty="0" smtClean="0">
                <a:solidFill>
                  <a:schemeClr val="bg1"/>
                </a:solidFill>
              </a:rPr>
              <a:t>promjene:</a:t>
            </a:r>
          </a:p>
          <a:p>
            <a:pPr>
              <a:buAutoNum type="arabicPeriod"/>
            </a:pPr>
            <a:r>
              <a:rPr lang="hr-HR" sz="2800" dirty="0" smtClean="0"/>
              <a:t>nagli rast, promjena glasa</a:t>
            </a:r>
          </a:p>
          <a:p>
            <a:pPr>
              <a:buAutoNum type="arabicPeriod"/>
            </a:pPr>
            <a:r>
              <a:rPr lang="hr-HR" sz="2800" dirty="0" smtClean="0"/>
              <a:t>rast dlaka</a:t>
            </a:r>
          </a:p>
          <a:p>
            <a:pPr>
              <a:buAutoNum type="arabicPeriod"/>
            </a:pPr>
            <a:r>
              <a:rPr lang="hr-HR" sz="2800" dirty="0" smtClean="0"/>
              <a:t>razvoj spolnih organa</a:t>
            </a:r>
          </a:p>
          <a:p>
            <a:pPr>
              <a:buAutoNum type="arabicPeriod"/>
            </a:pPr>
            <a:r>
              <a:rPr lang="hr-HR" sz="2800" dirty="0" smtClean="0"/>
              <a:t>promjene raspoloženja i osjećaja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666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Hormoni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4066613" cy="405143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tvari koje uzrokuju promjene u tijelu tijekom puberteta</a:t>
            </a:r>
            <a:endParaRPr lang="hr-H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225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7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04" y="1556792"/>
            <a:ext cx="7125112" cy="1296144"/>
          </a:xfrm>
        </p:spPr>
        <p:txBody>
          <a:bodyPr>
            <a:normAutofit/>
          </a:bodyPr>
          <a:lstStyle/>
          <a:p>
            <a:r>
              <a:rPr lang="hr-HR" dirty="0" smtClean="0"/>
              <a:t>ubrzano rastemo u visinu</a:t>
            </a:r>
          </a:p>
          <a:p>
            <a:r>
              <a:rPr lang="hr-HR" dirty="0" smtClean="0"/>
              <a:t>6 – 12 centimetara godišnje</a:t>
            </a:r>
          </a:p>
          <a:p>
            <a:r>
              <a:rPr lang="hr-HR" dirty="0" smtClean="0"/>
              <a:t>djevojčice su neko vrijeme više od dječaka</a:t>
            </a:r>
            <a:endParaRPr lang="hr-HR" dirty="0"/>
          </a:p>
        </p:txBody>
      </p:sp>
      <p:sp>
        <p:nvSpPr>
          <p:cNvPr id="4" name="AutoShape 2" descr="https://193.235.229.209/upload/Education/12c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93452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3562557" cy="3781879"/>
          </a:xfrm>
        </p:spPr>
        <p:txBody>
          <a:bodyPr>
            <a:noAutofit/>
          </a:bodyPr>
          <a:lstStyle/>
          <a:p>
            <a:r>
              <a:rPr lang="hr-HR" sz="2400" dirty="0" smtClean="0"/>
              <a:t>djevojčice – šire se </a:t>
            </a:r>
            <a:r>
              <a:rPr lang="hr-HR" sz="2400" dirty="0" smtClean="0">
                <a:solidFill>
                  <a:schemeClr val="bg1"/>
                </a:solidFill>
              </a:rPr>
              <a:t>kukovi</a:t>
            </a:r>
          </a:p>
          <a:p>
            <a:r>
              <a:rPr lang="hr-HR" sz="2400" dirty="0" smtClean="0"/>
              <a:t>dječaci – šire se </a:t>
            </a:r>
            <a:r>
              <a:rPr lang="hr-HR" sz="2400" dirty="0" smtClean="0">
                <a:solidFill>
                  <a:schemeClr val="bg1"/>
                </a:solidFill>
              </a:rPr>
              <a:t>ramena</a:t>
            </a:r>
          </a:p>
          <a:p>
            <a:r>
              <a:rPr lang="hr-HR" sz="2400" dirty="0" smtClean="0"/>
              <a:t>glas postaje </a:t>
            </a:r>
            <a:r>
              <a:rPr lang="hr-HR" sz="2400" dirty="0" smtClean="0">
                <a:solidFill>
                  <a:schemeClr val="bg1"/>
                </a:solidFill>
              </a:rPr>
              <a:t>dublji</a:t>
            </a:r>
          </a:p>
          <a:p>
            <a:r>
              <a:rPr lang="hr-HR" sz="2400" dirty="0" smtClean="0"/>
              <a:t>mijenjaju se kosti lica</a:t>
            </a:r>
          </a:p>
          <a:p>
            <a:r>
              <a:rPr lang="hr-HR" sz="2400" dirty="0" smtClean="0"/>
              <a:t>djevojčicama rastu </a:t>
            </a:r>
            <a:r>
              <a:rPr lang="hr-HR" sz="2400" dirty="0" smtClean="0">
                <a:solidFill>
                  <a:schemeClr val="bg1"/>
                </a:solidFill>
              </a:rPr>
              <a:t>dojke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4410"/>
            <a:ext cx="39116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Dlake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76672"/>
            <a:ext cx="7125112" cy="4051437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stidne</a:t>
            </a:r>
            <a:r>
              <a:rPr lang="hr-HR" sz="2400" dirty="0" smtClean="0"/>
              <a:t> dlake – na području spolnog organa</a:t>
            </a:r>
          </a:p>
          <a:p>
            <a:r>
              <a:rPr lang="hr-HR" sz="2400" dirty="0" smtClean="0"/>
              <a:t>dlake pod </a:t>
            </a:r>
            <a:r>
              <a:rPr lang="hr-HR" sz="2400" dirty="0" smtClean="0">
                <a:solidFill>
                  <a:schemeClr val="bg1"/>
                </a:solidFill>
              </a:rPr>
              <a:t>pazuhom</a:t>
            </a:r>
          </a:p>
          <a:p>
            <a:r>
              <a:rPr lang="hr-HR" sz="2400" dirty="0" smtClean="0"/>
              <a:t>dlake na </a:t>
            </a:r>
            <a:r>
              <a:rPr lang="hr-HR" sz="2400" dirty="0" smtClean="0">
                <a:solidFill>
                  <a:schemeClr val="bg1"/>
                </a:solidFill>
              </a:rPr>
              <a:t>tijelu</a:t>
            </a:r>
            <a:r>
              <a:rPr lang="hr-HR" sz="2400" dirty="0" smtClean="0"/>
              <a:t> – ruke, noge...</a:t>
            </a:r>
          </a:p>
          <a:p>
            <a:r>
              <a:rPr lang="hr-HR" sz="2400" dirty="0" smtClean="0"/>
              <a:t>dječacima rastu </a:t>
            </a:r>
            <a:r>
              <a:rPr lang="hr-HR" sz="2400" dirty="0" smtClean="0">
                <a:solidFill>
                  <a:schemeClr val="bg1"/>
                </a:solidFill>
              </a:rPr>
              <a:t>brada</a:t>
            </a:r>
            <a:r>
              <a:rPr lang="hr-HR" sz="2400" dirty="0" smtClean="0"/>
              <a:t> i </a:t>
            </a:r>
            <a:r>
              <a:rPr lang="hr-HR" sz="2400" dirty="0" smtClean="0">
                <a:solidFill>
                  <a:schemeClr val="bg1"/>
                </a:solidFill>
              </a:rPr>
              <a:t>brkovi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6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Ženski spolni organi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53950" cy="4104456"/>
          </a:xfrm>
        </p:spPr>
      </p:pic>
    </p:spTree>
    <p:extLst>
      <p:ext uri="{BB962C8B-B14F-4D97-AF65-F5344CB8AC3E}">
        <p14:creationId xmlns:p14="http://schemas.microsoft.com/office/powerpoint/2010/main" val="39379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Mjesečnica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405615"/>
          </a:xfrm>
        </p:spPr>
        <p:txBody>
          <a:bodyPr anchor="t">
            <a:noAutofit/>
          </a:bodyPr>
          <a:lstStyle/>
          <a:p>
            <a:r>
              <a:rPr lang="hr-HR" sz="2400" dirty="0" smtClean="0"/>
              <a:t>krvarenje iz stidnice; prvi put od 9. do 18. god.</a:t>
            </a:r>
          </a:p>
          <a:p>
            <a:r>
              <a:rPr lang="hr-HR" sz="2400" dirty="0" smtClean="0"/>
              <a:t>traje 2 – 8 dana, jednom mjesečno</a:t>
            </a:r>
          </a:p>
          <a:p>
            <a:r>
              <a:rPr lang="hr-HR" sz="2400" dirty="0" smtClean="0"/>
              <a:t>za upijanje se koriste </a:t>
            </a:r>
            <a:r>
              <a:rPr lang="hr-HR" sz="2400" dirty="0" smtClean="0">
                <a:solidFill>
                  <a:schemeClr val="bg1"/>
                </a:solidFill>
              </a:rPr>
              <a:t>ulošci</a:t>
            </a:r>
            <a:r>
              <a:rPr lang="hr-HR" sz="2400" dirty="0" smtClean="0"/>
              <a:t> ili </a:t>
            </a:r>
            <a:r>
              <a:rPr lang="hr-HR" sz="2400" dirty="0" smtClean="0">
                <a:solidFill>
                  <a:schemeClr val="bg1"/>
                </a:solidFill>
              </a:rPr>
              <a:t>tamponi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30001"/>
            <a:ext cx="28336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67083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58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371</TotalTime>
  <Words>293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Summer</vt:lpstr>
      <vt:lpstr>Što je to pubertet?</vt:lpstr>
      <vt:lpstr>Kako rastemo</vt:lpstr>
      <vt:lpstr>Što je pubertet?</vt:lpstr>
      <vt:lpstr>Hormoni</vt:lpstr>
      <vt:lpstr>Rast</vt:lpstr>
      <vt:lpstr>Rast</vt:lpstr>
      <vt:lpstr>Dlake</vt:lpstr>
      <vt:lpstr>Ženski spolni organi</vt:lpstr>
      <vt:lpstr>Mjesečnica</vt:lpstr>
      <vt:lpstr>Muški spolni organi</vt:lpstr>
      <vt:lpstr>Prehrana</vt:lpstr>
      <vt:lpstr>Prehrana</vt:lpstr>
      <vt:lpstr>Tjelovježba</vt:lpstr>
      <vt:lpstr>Štetne navike</vt:lpstr>
      <vt:lpstr>Održavanje čistoće</vt:lpstr>
      <vt:lpstr>Osjećaji</vt:lpstr>
      <vt:lpstr>PowerPoint Presentation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je to pubertet?</dc:title>
  <dc:creator>Jelena</dc:creator>
  <cp:lastModifiedBy>Jelena</cp:lastModifiedBy>
  <cp:revision>41</cp:revision>
  <dcterms:created xsi:type="dcterms:W3CDTF">2010-12-08T11:26:30Z</dcterms:created>
  <dcterms:modified xsi:type="dcterms:W3CDTF">2010-12-13T09:44:16Z</dcterms:modified>
</cp:coreProperties>
</file>